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38EE9-141E-4D43-BEEB-CEC74C5FC669}" v="3222" dt="2023-10-31T19:59:56.988"/>
    <p1510:client id="{44923277-DA4D-4CBC-A053-F6C9B913B3EF}" v="4" dt="2023-11-03T10:49:57.116"/>
    <p1510:client id="{4C3A3CCA-2B4E-4942-8E53-0E0E6487D240}" v="2" dt="2023-11-01T11:09:17.107"/>
    <p1510:client id="{67C23239-1778-4215-9DA1-3FEB6A8603EC}" v="59" dt="2023-11-05T08:30:28.060"/>
    <p1510:client id="{F1353F9B-F638-4768-84EE-BEBB7EFF9914}" v="101" dt="2023-11-01T11:04:30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2023. 11. 16.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03130" y="603320"/>
            <a:ext cx="9144000" cy="238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b="1" err="1">
                <a:solidFill>
                  <a:schemeClr val="bg1"/>
                </a:solidFill>
                <a:latin typeface="Times New Roman"/>
                <a:cs typeface="Calibri Light"/>
              </a:rPr>
              <a:t>Plitvicei</a:t>
            </a:r>
            <a:r>
              <a:rPr lang="hu-HU" b="1">
                <a:solidFill>
                  <a:schemeClr val="bg1"/>
                </a:solidFill>
                <a:latin typeface="Times New Roman"/>
                <a:cs typeface="Calibri Light"/>
              </a:rPr>
              <a:t> kirándulás</a:t>
            </a:r>
            <a:r>
              <a:rPr lang="hu-HU" b="1">
                <a:latin typeface="Times New Roman"/>
                <a:cs typeface="Calibri Light"/>
              </a:rPr>
              <a:t/>
            </a:r>
            <a:br>
              <a:rPr lang="hu-HU" b="1">
                <a:latin typeface="Times New Roman"/>
                <a:cs typeface="Calibri Light"/>
              </a:rPr>
            </a:br>
            <a:r>
              <a:rPr lang="hu-HU" sz="5400" b="1">
                <a:solidFill>
                  <a:schemeClr val="bg1"/>
                </a:solidFill>
                <a:latin typeface="Times New Roman"/>
                <a:cs typeface="Calibri Light"/>
              </a:rPr>
              <a:t>2023. Október 25-26. </a:t>
            </a:r>
          </a:p>
        </p:txBody>
      </p:sp>
      <p:pic>
        <p:nvPicPr>
          <p:cNvPr id="3" name="Tamburacka Polka (128kbps)">
            <a:hlinkClick r:id="" action="ppaction://media"/>
            <a:extLst>
              <a:ext uri="{FF2B5EF4-FFF2-40B4-BE49-F238E27FC236}">
                <a16:creationId xmlns:a16="http://schemas.microsoft.com/office/drawing/2014/main" id="{D97AD063-1B72-B72E-BCD4-AAA0F32C0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59612" y="24648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8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AFD0B64-7EEF-D18B-8E51-FFEF1425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394" y="336124"/>
            <a:ext cx="4146144" cy="910500"/>
          </a:xfrm>
        </p:spPr>
        <p:txBody>
          <a:bodyPr>
            <a:normAutofit/>
          </a:bodyPr>
          <a:lstStyle/>
          <a:p>
            <a:r>
              <a:rPr lang="hu-HU" sz="4000" u="sng">
                <a:latin typeface="Times New Roman"/>
                <a:cs typeface="Times New Roman"/>
              </a:rPr>
              <a:t>Első nap élményei</a:t>
            </a:r>
          </a:p>
        </p:txBody>
      </p:sp>
      <p:pic>
        <p:nvPicPr>
          <p:cNvPr id="4" name="Kép 3" descr="A képen épület, kültéri, ég, fa látható&#10;&#10;Automatikusan generált leírás">
            <a:extLst>
              <a:ext uri="{FF2B5EF4-FFF2-40B4-BE49-F238E27FC236}">
                <a16:creationId xmlns:a16="http://schemas.microsoft.com/office/drawing/2014/main" id="{8BE188A8-F8DD-6565-E598-46696414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2" r="15680" b="1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5" name="Kép 4" descr="A képen fedett pályás, fal, szekrények, fiók látható&#10;&#10;Automatikusan generált leírás">
            <a:extLst>
              <a:ext uri="{FF2B5EF4-FFF2-40B4-BE49-F238E27FC236}">
                <a16:creationId xmlns:a16="http://schemas.microsoft.com/office/drawing/2014/main" id="{7E24ED86-9C97-BD97-1639-B938FD08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8" r="31469" b="-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6" name="Kép 5" descr="A képen fedett pályás, fal, belsőépítészet, mennyezet látható&#10;&#10;Automatikusan generált leírás">
            <a:extLst>
              <a:ext uri="{FF2B5EF4-FFF2-40B4-BE49-F238E27FC236}">
                <a16:creationId xmlns:a16="http://schemas.microsoft.com/office/drawing/2014/main" id="{CDE51D70-2EF4-E556-EB7D-BB86E60C08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91" r="1" b="11563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C4CE13-9006-5C3C-6FA7-F4009973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135" y="1143647"/>
            <a:ext cx="5548663" cy="55942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200">
                <a:latin typeface="Times New Roman"/>
                <a:cs typeface="Calibri"/>
              </a:rPr>
              <a:t>Korán reggel útra keltünk Horvátországba.</a:t>
            </a:r>
          </a:p>
          <a:p>
            <a:r>
              <a:rPr lang="hu-HU" sz="2200">
                <a:latin typeface="Times New Roman"/>
                <a:cs typeface="Calibri"/>
              </a:rPr>
              <a:t>Első úticélunk </a:t>
            </a:r>
            <a:r>
              <a:rPr lang="hu-HU" sz="2200" b="1" err="1">
                <a:latin typeface="Times New Roman"/>
                <a:cs typeface="Calibri"/>
              </a:rPr>
              <a:t>Trakošćan</a:t>
            </a:r>
            <a:r>
              <a:rPr lang="hu-HU" sz="2200" b="1">
                <a:latin typeface="Times New Roman"/>
                <a:cs typeface="Calibri"/>
              </a:rPr>
              <a:t> vára(</a:t>
            </a:r>
            <a:r>
              <a:rPr lang="hu-HU" sz="2200" b="1" err="1">
                <a:latin typeface="Times New Roman"/>
                <a:cs typeface="Calibri"/>
              </a:rPr>
              <a:t>TvrĐava</a:t>
            </a:r>
            <a:r>
              <a:rPr lang="hu-HU" sz="2200" b="1">
                <a:latin typeface="Times New Roman"/>
                <a:cs typeface="Calibri"/>
              </a:rPr>
              <a:t> u </a:t>
            </a:r>
            <a:r>
              <a:rPr lang="hu-HU" sz="2200" b="1" err="1">
                <a:latin typeface="Times New Roman"/>
                <a:cs typeface="Calibri"/>
              </a:rPr>
              <a:t>Trakošćanu</a:t>
            </a:r>
            <a:r>
              <a:rPr lang="hu-HU" sz="2200" b="1">
                <a:latin typeface="Times New Roman"/>
                <a:cs typeface="Calibri"/>
              </a:rPr>
              <a:t>)</a:t>
            </a:r>
            <a:r>
              <a:rPr lang="hu-HU" sz="2200">
                <a:latin typeface="Times New Roman"/>
                <a:cs typeface="Calibri"/>
              </a:rPr>
              <a:t>volt. </a:t>
            </a:r>
          </a:p>
          <a:p>
            <a:pPr lvl="1"/>
            <a:r>
              <a:rPr lang="hu-HU" sz="2000">
                <a:latin typeface="Times New Roman"/>
                <a:cs typeface="Calibri"/>
              </a:rPr>
              <a:t>Ez a vár a Horvát </a:t>
            </a:r>
            <a:r>
              <a:rPr lang="hu-HU" sz="2000" err="1">
                <a:latin typeface="Times New Roman"/>
                <a:cs typeface="Calibri"/>
              </a:rPr>
              <a:t>Zagorje</a:t>
            </a:r>
            <a:r>
              <a:rPr lang="hu-HU" sz="2000">
                <a:latin typeface="Times New Roman"/>
                <a:cs typeface="Calibri"/>
              </a:rPr>
              <a:t> hegyei között áll, 286 méter magasan.</a:t>
            </a:r>
          </a:p>
          <a:p>
            <a:pPr lvl="1"/>
            <a:r>
              <a:rPr lang="hu-HU" sz="2000">
                <a:latin typeface="Times New Roman"/>
                <a:cs typeface="Calibri"/>
              </a:rPr>
              <a:t>A </a:t>
            </a:r>
            <a:r>
              <a:rPr lang="hu-HU" sz="2000" err="1">
                <a:latin typeface="Times New Roman"/>
                <a:cs typeface="Calibri"/>
              </a:rPr>
              <a:t>Draskovich</a:t>
            </a:r>
            <a:r>
              <a:rPr lang="hu-HU" sz="2000">
                <a:latin typeface="Times New Roman"/>
                <a:cs typeface="Calibri"/>
              </a:rPr>
              <a:t> család ősi fészke.</a:t>
            </a:r>
          </a:p>
          <a:p>
            <a:pPr lvl="1"/>
            <a:r>
              <a:rPr lang="hu-HU" sz="2000">
                <a:latin typeface="Times New Roman"/>
                <a:cs typeface="Calibri"/>
              </a:rPr>
              <a:t>Egy kúp formájú dombra épült.</a:t>
            </a:r>
          </a:p>
          <a:p>
            <a:pPr lvl="1"/>
            <a:r>
              <a:rPr lang="hu-HU" sz="2000">
                <a:latin typeface="Times New Roman"/>
                <a:cs typeface="Calibri"/>
              </a:rPr>
              <a:t>Török támadások érték.</a:t>
            </a:r>
          </a:p>
          <a:p>
            <a:pPr lvl="1"/>
            <a:r>
              <a:rPr lang="hu-HU" sz="2000">
                <a:latin typeface="Times New Roman"/>
                <a:cs typeface="Calibri"/>
              </a:rPr>
              <a:t>A 13. században épült, de az 1850-es években neogótikus stílusban átépítették, de a legtöbb bútor eredeti állapotában maradt.</a:t>
            </a:r>
          </a:p>
          <a:p>
            <a:pPr lvl="1"/>
            <a:r>
              <a:rPr lang="hu-HU" sz="2000">
                <a:latin typeface="Times New Roman"/>
                <a:cs typeface="Calibri"/>
              </a:rPr>
              <a:t>Ma a Horvát Köztársaság tulajdona.</a:t>
            </a:r>
          </a:p>
          <a:p>
            <a:pPr lvl="1"/>
            <a:r>
              <a:rPr lang="hu-HU" sz="2000">
                <a:latin typeface="Times New Roman"/>
                <a:cs typeface="Calibri"/>
              </a:rPr>
              <a:t>A várból csodálatos kilátás nyílik az őt körölvevő hegyekre.</a:t>
            </a:r>
          </a:p>
          <a:p>
            <a:pPr lvl="1"/>
            <a:endParaRPr lang="hu-HU" sz="200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1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F51D4B-7673-C16E-3193-DAC4318F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81" y="983003"/>
            <a:ext cx="5152080" cy="5711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2200">
                <a:latin typeface="Times New Roman"/>
                <a:cs typeface="Times New Roman"/>
              </a:rPr>
              <a:t>Második állomásunk a </a:t>
            </a:r>
            <a:r>
              <a:rPr lang="hu-HU" sz="2200" b="1">
                <a:latin typeface="Times New Roman"/>
                <a:cs typeface="Times New Roman"/>
              </a:rPr>
              <a:t> </a:t>
            </a:r>
            <a:r>
              <a:rPr lang="hu-HU" sz="2200" b="1" err="1">
                <a:latin typeface="Times New Roman"/>
                <a:cs typeface="Times New Roman"/>
              </a:rPr>
              <a:t>krapinai</a:t>
            </a:r>
            <a:r>
              <a:rPr lang="hu-HU" sz="2200" b="1">
                <a:latin typeface="Times New Roman"/>
                <a:cs typeface="Times New Roman"/>
              </a:rPr>
              <a:t> ősember barlangja</a:t>
            </a:r>
            <a:r>
              <a:rPr lang="hu-HU" sz="2200">
                <a:latin typeface="Times New Roman"/>
                <a:cs typeface="Times New Roman"/>
              </a:rPr>
              <a:t> volt (Neandervölgyi Múzeum).</a:t>
            </a:r>
            <a:endParaRPr lang="hu-HU" sz="2200">
              <a:ea typeface="Calibri"/>
              <a:cs typeface="Calibri"/>
            </a:endParaRPr>
          </a:p>
          <a:p>
            <a:pPr lvl="1"/>
            <a:endParaRPr lang="hu-HU" sz="2000">
              <a:latin typeface="Times New Roman"/>
              <a:cs typeface="Times New Roman"/>
            </a:endParaRPr>
          </a:p>
          <a:p>
            <a:pPr lvl="1"/>
            <a:r>
              <a:rPr lang="hu-HU" sz="2000">
                <a:latin typeface="Times New Roman"/>
                <a:cs typeface="Times New Roman"/>
              </a:rPr>
              <a:t>Ezen a lelőhelyen 1899-ben bukkantak rá Európában a legnagyobb számú megkövült csontot tartalmazó neandervölgyi leletre, melyek i.e. 125000-ből származnak.</a:t>
            </a:r>
          </a:p>
          <a:p>
            <a:pPr lvl="1"/>
            <a:r>
              <a:rPr lang="hu-HU" sz="2000">
                <a:latin typeface="Times New Roman"/>
                <a:cs typeface="Times New Roman"/>
              </a:rPr>
              <a:t>Sajnos, magát az ősember barlangját felújítás miatt nem tekinthettük meg.</a:t>
            </a:r>
          </a:p>
          <a:p>
            <a:pPr lvl="1"/>
            <a:r>
              <a:rPr lang="hu-HU" sz="2000">
                <a:latin typeface="Times New Roman"/>
                <a:cs typeface="Times New Roman"/>
              </a:rPr>
              <a:t>Az ősember barlangja mellett lévő múzeumban megismerhettük a leletek megtalálójának életútját, Krapina történetét, és a földi élet eredetét és az emberi evolúciót.</a:t>
            </a:r>
          </a:p>
          <a:p>
            <a:pPr lvl="1"/>
            <a:endParaRPr lang="hu-HU" sz="1400">
              <a:latin typeface="Times New Roman"/>
              <a:cs typeface="Times New Roman"/>
            </a:endParaRPr>
          </a:p>
        </p:txBody>
      </p:sp>
      <p:pic>
        <p:nvPicPr>
          <p:cNvPr id="6" name="Kép 5" descr="A képen kültéri, ég, lábbelik, ember látható&#10;&#10;Automatikusan generált leírás">
            <a:extLst>
              <a:ext uri="{FF2B5EF4-FFF2-40B4-BE49-F238E27FC236}">
                <a16:creationId xmlns:a16="http://schemas.microsoft.com/office/drawing/2014/main" id="{98B8CDC9-6E7F-D0C4-A23F-A79CF179E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8" b="9457"/>
          <a:stretch/>
        </p:blipFill>
        <p:spPr>
          <a:xfrm>
            <a:off x="5344391" y="10"/>
            <a:ext cx="6847609" cy="4488855"/>
          </a:xfrm>
          <a:prstGeom prst="rect">
            <a:avLst/>
          </a:prstGeom>
        </p:spPr>
      </p:pic>
      <p:pic>
        <p:nvPicPr>
          <p:cNvPr id="4" name="Kép 3" descr="A képen talaj, fürdőruha, fiú, Emberi arc látható&#10;&#10;Automatikusan generált leírás">
            <a:extLst>
              <a:ext uri="{FF2B5EF4-FFF2-40B4-BE49-F238E27FC236}">
                <a16:creationId xmlns:a16="http://schemas.microsoft.com/office/drawing/2014/main" id="{4E843AE8-BDF6-5929-0B2E-EF156394F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" r="-1" b="7729"/>
          <a:stretch/>
        </p:blipFill>
        <p:spPr>
          <a:xfrm>
            <a:off x="5344392" y="4488874"/>
            <a:ext cx="3424845" cy="2369126"/>
          </a:xfrm>
          <a:prstGeom prst="rect">
            <a:avLst/>
          </a:prstGeom>
        </p:spPr>
      </p:pic>
      <p:pic>
        <p:nvPicPr>
          <p:cNvPr id="5" name="Kép 4" descr="A képen mennyezet, ruházat, személy, megvilágítás látható&#10;&#10;Automatikusan generált leírás">
            <a:extLst>
              <a:ext uri="{FF2B5EF4-FFF2-40B4-BE49-F238E27FC236}">
                <a16:creationId xmlns:a16="http://schemas.microsoft.com/office/drawing/2014/main" id="{A2EA929F-C706-7863-08E3-1CFAF839DF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67" r="-1" b="-1"/>
          <a:stretch/>
        </p:blipFill>
        <p:spPr>
          <a:xfrm>
            <a:off x="8767155" y="4488873"/>
            <a:ext cx="3424845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6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E14D60-487A-C532-7497-3630521E6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634" y="765451"/>
            <a:ext cx="4861341" cy="54556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sz="2200">
                <a:latin typeface="Times New Roman"/>
                <a:cs typeface="Times New Roman"/>
              </a:rPr>
              <a:t>Következő állomásunk </a:t>
            </a:r>
            <a:r>
              <a:rPr lang="hu-HU" sz="2200" b="1" err="1">
                <a:latin typeface="Times New Roman"/>
                <a:cs typeface="Times New Roman"/>
              </a:rPr>
              <a:t>mariabesztercei</a:t>
            </a:r>
            <a:r>
              <a:rPr lang="hu-HU" sz="2200" b="1">
                <a:latin typeface="Times New Roman"/>
                <a:cs typeface="Times New Roman"/>
              </a:rPr>
              <a:t> (Marija </a:t>
            </a:r>
            <a:r>
              <a:rPr lang="hu-HU" sz="2200" b="1" err="1">
                <a:latin typeface="Times New Roman"/>
                <a:cs typeface="Times New Roman"/>
              </a:rPr>
              <a:t>Bistrica</a:t>
            </a:r>
            <a:r>
              <a:rPr lang="hu-HU" sz="2200" b="1">
                <a:latin typeface="Times New Roman"/>
                <a:cs typeface="Times New Roman"/>
              </a:rPr>
              <a:t>)  Bazilikába </a:t>
            </a:r>
            <a:r>
              <a:rPr lang="hu-HU" sz="2200">
                <a:latin typeface="Times New Roman"/>
                <a:cs typeface="Times New Roman"/>
              </a:rPr>
              <a:t>vezetett.</a:t>
            </a:r>
            <a:endParaRPr lang="hu-HU" sz="22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lvl="1"/>
            <a:r>
              <a:rPr lang="hu-HU" sz="2000">
                <a:latin typeface="Times New Roman"/>
                <a:cs typeface="Times New Roman"/>
              </a:rPr>
              <a:t>Hivatalos neve Besztercei Szűzanya Bazilikája.</a:t>
            </a:r>
          </a:p>
          <a:p>
            <a:pPr lvl="1"/>
            <a:r>
              <a:rPr lang="hu-HU" sz="2000">
                <a:latin typeface="Times New Roman"/>
                <a:cs typeface="Times New Roman"/>
              </a:rPr>
              <a:t>Horvátok nemzeti zarándokhelye, és egyben a  legnagyobb Mária-kegyhely Horvátországban.</a:t>
            </a:r>
          </a:p>
          <a:p>
            <a:pPr lvl="1"/>
            <a:r>
              <a:rPr lang="hu-HU" sz="2000">
                <a:latin typeface="Times New Roman"/>
                <a:cs typeface="Times New Roman"/>
              </a:rPr>
              <a:t>1998-ban II. János Pál pápa is meglátogatta. </a:t>
            </a:r>
          </a:p>
          <a:p>
            <a:pPr lvl="1"/>
            <a:r>
              <a:rPr lang="hu-HU" sz="2000">
                <a:latin typeface="Times New Roman"/>
                <a:cs typeface="Times New Roman"/>
              </a:rPr>
              <a:t>A belső falakon gyönyörű bibliai motívumokat ábrázoló freskókat csodálhattunk meg, melyek témái: Jézus születése, Menekülés Egyiptomba, Golgota voltak. </a:t>
            </a:r>
          </a:p>
          <a:p>
            <a:pPr lvl="1"/>
            <a:r>
              <a:rPr lang="hu-HU" sz="2000">
                <a:latin typeface="Times New Roman"/>
                <a:cs typeface="Times New Roman"/>
              </a:rPr>
              <a:t>Az 1880-ban történt tűzvészben  csak a főoltárra helyezett Mária kegyszobor menekült meg sértetlenül, a templom egész belseje tönkrement.</a:t>
            </a:r>
          </a:p>
          <a:p>
            <a:pPr marL="457200" lvl="1" indent="0">
              <a:buNone/>
            </a:pPr>
            <a:endParaRPr lang="hu-HU" sz="2000">
              <a:latin typeface="Times New Roman"/>
              <a:cs typeface="Times New Roman"/>
            </a:endParaRPr>
          </a:p>
        </p:txBody>
      </p:sp>
      <p:pic>
        <p:nvPicPr>
          <p:cNvPr id="4" name="Kép 3" descr="A képen épület, kápolna, katedrális, Szent helyek látható&#10;&#10;Automatikusan generált leírás">
            <a:extLst>
              <a:ext uri="{FF2B5EF4-FFF2-40B4-BE49-F238E27FC236}">
                <a16:creationId xmlns:a16="http://schemas.microsoft.com/office/drawing/2014/main" id="{B0A6B334-ED25-90C0-CF77-7CFFF00F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883" y="3313320"/>
            <a:ext cx="3895450" cy="3003273"/>
          </a:xfrm>
          <a:prstGeom prst="rect">
            <a:avLst/>
          </a:prstGeom>
        </p:spPr>
      </p:pic>
      <p:pic>
        <p:nvPicPr>
          <p:cNvPr id="5" name="Kép 4" descr="A képen fedett pályás, kápolna, ablak, katedrális látható&#10;&#10;Automatikusan generált leírás">
            <a:extLst>
              <a:ext uri="{FF2B5EF4-FFF2-40B4-BE49-F238E27FC236}">
                <a16:creationId xmlns:a16="http://schemas.microsoft.com/office/drawing/2014/main" id="{29A98C23-2FCE-3773-D6DC-9B048F035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884" y="375755"/>
            <a:ext cx="3895449" cy="2937013"/>
          </a:xfrm>
          <a:prstGeom prst="rect">
            <a:avLst/>
          </a:prstGeom>
        </p:spPr>
      </p:pic>
      <p:pic>
        <p:nvPicPr>
          <p:cNvPr id="6" name="Kép 5" descr="A képen ég, felhő, kültéri, épület látható&#10;&#10;Automatikusan generált leírás">
            <a:extLst>
              <a:ext uri="{FF2B5EF4-FFF2-40B4-BE49-F238E27FC236}">
                <a16:creationId xmlns:a16="http://schemas.microsoft.com/office/drawing/2014/main" id="{1E0A9F92-8AC3-9F59-1F1C-8E883A730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" y="375754"/>
            <a:ext cx="3232842" cy="2417971"/>
          </a:xfrm>
          <a:prstGeom prst="rect">
            <a:avLst/>
          </a:prstGeom>
        </p:spPr>
      </p:pic>
      <p:pic>
        <p:nvPicPr>
          <p:cNvPr id="7" name="Kép 6" descr="A képen ég, épület, kültéri, Középkori építészet látható&#10;&#10;Automatikusan generált leírás">
            <a:extLst>
              <a:ext uri="{FF2B5EF4-FFF2-40B4-BE49-F238E27FC236}">
                <a16:creationId xmlns:a16="http://schemas.microsoft.com/office/drawing/2014/main" id="{5E9443BD-6514-FF33-9225-0339477F9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10" y="2796210"/>
            <a:ext cx="2451135" cy="36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7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fedett pályás, fal, szekrény, szekrények látható&#10;&#10;Automatikusan generált leírás">
            <a:extLst>
              <a:ext uri="{FF2B5EF4-FFF2-40B4-BE49-F238E27FC236}">
                <a16:creationId xmlns:a16="http://schemas.microsoft.com/office/drawing/2014/main" id="{AD66F1FD-F382-177C-CE20-CB6100E41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20" r="18319"/>
          <a:stretch/>
        </p:blipFill>
        <p:spPr>
          <a:xfrm>
            <a:off x="-1" y="10"/>
            <a:ext cx="3003123" cy="3892380"/>
          </a:xfrm>
          <a:prstGeom prst="rect">
            <a:avLst/>
          </a:prstGeom>
        </p:spPr>
      </p:pic>
      <p:pic>
        <p:nvPicPr>
          <p:cNvPr id="8" name="Kép 7" descr="A képen szöveg, Snack, étel látható&#10;&#10;Automatikusan generált leírás">
            <a:extLst>
              <a:ext uri="{FF2B5EF4-FFF2-40B4-BE49-F238E27FC236}">
                <a16:creationId xmlns:a16="http://schemas.microsoft.com/office/drawing/2014/main" id="{52DEF9A0-1DFE-1165-2120-AE65B8026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8" r="3" b="18434"/>
          <a:stretch/>
        </p:blipFill>
        <p:spPr>
          <a:xfrm>
            <a:off x="3113996" y="10"/>
            <a:ext cx="2497264" cy="1836807"/>
          </a:xfrm>
          <a:prstGeom prst="rect">
            <a:avLst/>
          </a:prstGeom>
        </p:spPr>
      </p:pic>
      <p:pic>
        <p:nvPicPr>
          <p:cNvPr id="4" name="Kép 3" descr="A képen épület, kültéri, ég, ház látható&#10;&#10;Automatikusan generált leírás">
            <a:extLst>
              <a:ext uri="{FF2B5EF4-FFF2-40B4-BE49-F238E27FC236}">
                <a16:creationId xmlns:a16="http://schemas.microsoft.com/office/drawing/2014/main" id="{25F906E8-0C78-0116-0092-A12FD1F163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59" r="6163"/>
          <a:stretch/>
        </p:blipFill>
        <p:spPr>
          <a:xfrm>
            <a:off x="-88348" y="3803902"/>
            <a:ext cx="3312339" cy="3054099"/>
          </a:xfrm>
          <a:prstGeom prst="rect">
            <a:avLst/>
          </a:prstGeom>
        </p:spPr>
      </p:pic>
      <p:pic>
        <p:nvPicPr>
          <p:cNvPr id="7" name="Kép 6" descr="A képen szöveg, torta, fedett pályás, desszert látható&#10;&#10;Automatikusan generált leírás">
            <a:extLst>
              <a:ext uri="{FF2B5EF4-FFF2-40B4-BE49-F238E27FC236}">
                <a16:creationId xmlns:a16="http://schemas.microsoft.com/office/drawing/2014/main" id="{3981AE04-7E3B-5F5A-AEB0-76E2E59C42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5" r="442" b="-3"/>
          <a:stretch/>
        </p:blipFill>
        <p:spPr>
          <a:xfrm>
            <a:off x="3809735" y="1831840"/>
            <a:ext cx="3016307" cy="2055326"/>
          </a:xfrm>
          <a:prstGeom prst="rect">
            <a:avLst/>
          </a:prstGeom>
        </p:spPr>
      </p:pic>
      <p:pic>
        <p:nvPicPr>
          <p:cNvPr id="5" name="Kép 4" descr="A képen kültéri, felhő, fa, víz látható&#10;&#10;Automatikusan generált leírás">
            <a:extLst>
              <a:ext uri="{FF2B5EF4-FFF2-40B4-BE49-F238E27FC236}">
                <a16:creationId xmlns:a16="http://schemas.microsoft.com/office/drawing/2014/main" id="{A165119B-7F82-7A9D-48B3-5BCC2CC131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" b="1482"/>
          <a:stretch/>
        </p:blipFill>
        <p:spPr>
          <a:xfrm>
            <a:off x="3268606" y="3889324"/>
            <a:ext cx="3877697" cy="2880328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25E635-5C70-D704-62E9-8AB376BA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062" y="634009"/>
            <a:ext cx="5364024" cy="5948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200" dirty="0">
                <a:latin typeface="Times New Roman"/>
                <a:cs typeface="Times New Roman"/>
              </a:rPr>
              <a:t>Éhesen, fáradtan, de élményekkel gazdagon megérkeztünk  a szállásunkra az</a:t>
            </a:r>
            <a:r>
              <a:rPr lang="hu-HU" sz="2200" b="1" dirty="0">
                <a:latin typeface="Times New Roman"/>
                <a:cs typeface="Times New Roman"/>
              </a:rPr>
              <a:t> </a:t>
            </a:r>
            <a:r>
              <a:rPr lang="hu-HU" sz="2200" b="1" err="1">
                <a:latin typeface="Times New Roman"/>
                <a:cs typeface="Times New Roman"/>
              </a:rPr>
              <a:t>Eko</a:t>
            </a:r>
            <a:r>
              <a:rPr lang="hu-HU" sz="2200" b="1" dirty="0">
                <a:latin typeface="Times New Roman"/>
                <a:cs typeface="Times New Roman"/>
              </a:rPr>
              <a:t>-Parkba</a:t>
            </a:r>
            <a:r>
              <a:rPr lang="hu-HU" sz="2200" dirty="0">
                <a:latin typeface="Times New Roman"/>
                <a:cs typeface="Times New Roman"/>
              </a:rPr>
              <a:t> </a:t>
            </a:r>
            <a:r>
              <a:rPr lang="hu-HU" sz="2200" b="1" err="1">
                <a:latin typeface="Times New Roman"/>
                <a:cs typeface="Times New Roman"/>
              </a:rPr>
              <a:t>Krašogradba</a:t>
            </a:r>
            <a:r>
              <a:rPr lang="hu-HU" sz="2200" b="1" dirty="0">
                <a:latin typeface="Times New Roman"/>
                <a:cs typeface="Times New Roman"/>
              </a:rPr>
              <a:t>.</a:t>
            </a:r>
            <a:endParaRPr lang="hu-HU" sz="2200" dirty="0">
              <a:latin typeface="Times New Roman"/>
              <a:ea typeface="Calibri"/>
              <a:cs typeface="Times New Roman"/>
            </a:endParaRPr>
          </a:p>
          <a:p>
            <a:pPr lvl="1"/>
            <a:r>
              <a:rPr lang="hu-HU" sz="2000" dirty="0" err="1">
                <a:latin typeface="Times New Roman"/>
                <a:cs typeface="Times New Roman"/>
              </a:rPr>
              <a:t>Krašograd</a:t>
            </a:r>
            <a:r>
              <a:rPr lang="hu-HU" sz="2000" dirty="0">
                <a:latin typeface="Times New Roman"/>
                <a:cs typeface="Times New Roman"/>
              </a:rPr>
              <a:t> Zágrábtól 25 km-re található. </a:t>
            </a:r>
          </a:p>
          <a:p>
            <a:pPr lvl="1"/>
            <a:r>
              <a:rPr lang="hu-HU" sz="2000" dirty="0">
                <a:latin typeface="Times New Roman"/>
                <a:cs typeface="Times New Roman"/>
              </a:rPr>
              <a:t>A szállásunk hatalmas területen helyezkedik el, ahol van tenisz- és röplabdapálya, szabadtéri medence, futballpálya, kápolna, úszómedence, játszótér, gazdaságok, nagyon sok növény és állatsimogató is. </a:t>
            </a:r>
          </a:p>
          <a:p>
            <a:pPr lvl="1"/>
            <a:r>
              <a:rPr lang="hu-HU" sz="2000" dirty="0">
                <a:latin typeface="Times New Roman"/>
                <a:cs typeface="Times New Roman"/>
              </a:rPr>
              <a:t>A </a:t>
            </a:r>
            <a:r>
              <a:rPr lang="hu-HU" sz="2000" dirty="0" err="1">
                <a:latin typeface="Times New Roman"/>
                <a:cs typeface="Times New Roman"/>
              </a:rPr>
              <a:t>Domačica</a:t>
            </a:r>
            <a:r>
              <a:rPr lang="hu-HU" sz="2000" dirty="0">
                <a:latin typeface="Times New Roman"/>
                <a:cs typeface="Times New Roman"/>
              </a:rPr>
              <a:t> nevezetű étteremben finom ételeket ehettünk.</a:t>
            </a:r>
          </a:p>
          <a:p>
            <a:pPr lvl="1"/>
            <a:r>
              <a:rPr lang="hu-HU" sz="2000" dirty="0">
                <a:latin typeface="Times New Roman"/>
                <a:cs typeface="Times New Roman"/>
              </a:rPr>
              <a:t>1992-óta "</a:t>
            </a:r>
            <a:r>
              <a:rPr lang="hu-HU" sz="2000" dirty="0" err="1">
                <a:latin typeface="Times New Roman"/>
                <a:cs typeface="Times New Roman"/>
              </a:rPr>
              <a:t>Kraš</a:t>
            </a:r>
            <a:r>
              <a:rPr lang="hu-HU" sz="2000" dirty="0">
                <a:latin typeface="Times New Roman"/>
                <a:cs typeface="Times New Roman"/>
              </a:rPr>
              <a:t>"-</a:t>
            </a:r>
            <a:r>
              <a:rPr lang="hu-HU" sz="2000" dirty="0" err="1">
                <a:latin typeface="Times New Roman"/>
                <a:cs typeface="Times New Roman"/>
              </a:rPr>
              <a:t>nak</a:t>
            </a:r>
            <a:r>
              <a:rPr lang="hu-HU" sz="2000" dirty="0">
                <a:latin typeface="Times New Roman"/>
                <a:cs typeface="Times New Roman"/>
              </a:rPr>
              <a:t> hívják </a:t>
            </a:r>
            <a:r>
              <a:rPr lang="hu-HU" sz="2000" dirty="0" err="1">
                <a:latin typeface="Times New Roman"/>
                <a:cs typeface="Times New Roman"/>
              </a:rPr>
              <a:t>Josik</a:t>
            </a:r>
            <a:r>
              <a:rPr lang="hu-HU" sz="2000" dirty="0">
                <a:latin typeface="Times New Roman"/>
                <a:cs typeface="Times New Roman"/>
              </a:rPr>
              <a:t> </a:t>
            </a:r>
            <a:r>
              <a:rPr lang="hu-HU" sz="2000" dirty="0" err="1">
                <a:latin typeface="Times New Roman"/>
                <a:cs typeface="Times New Roman"/>
              </a:rPr>
              <a:t>Kraš</a:t>
            </a:r>
            <a:r>
              <a:rPr lang="hu-HU" sz="2000" dirty="0">
                <a:latin typeface="Times New Roman"/>
                <a:cs typeface="Times New Roman"/>
              </a:rPr>
              <a:t> jugoszláv partizán után kapta nevét, de róla nevezték el 1950-ben a Zágrábi Keksz és csokoládégyárat. Termékei: </a:t>
            </a:r>
            <a:r>
              <a:rPr lang="hu-HU" sz="2000" dirty="0" err="1">
                <a:latin typeface="Times New Roman"/>
                <a:cs typeface="Times New Roman"/>
              </a:rPr>
              <a:t>Bajadera</a:t>
            </a:r>
            <a:r>
              <a:rPr lang="hu-HU" sz="2000" dirty="0">
                <a:latin typeface="Times New Roman"/>
                <a:cs typeface="Times New Roman"/>
              </a:rPr>
              <a:t>, </a:t>
            </a:r>
            <a:r>
              <a:rPr lang="hu-HU" sz="2000" dirty="0" err="1">
                <a:latin typeface="Times New Roman"/>
                <a:cs typeface="Times New Roman"/>
              </a:rPr>
              <a:t>Napolitanka</a:t>
            </a:r>
            <a:r>
              <a:rPr lang="hu-HU" sz="2000" dirty="0">
                <a:latin typeface="Times New Roman"/>
                <a:cs typeface="Times New Roman"/>
              </a:rPr>
              <a:t>, </a:t>
            </a:r>
            <a:r>
              <a:rPr lang="hu-HU" sz="2000" dirty="0" err="1">
                <a:latin typeface="Times New Roman"/>
                <a:cs typeface="Times New Roman"/>
              </a:rPr>
              <a:t>Domačica</a:t>
            </a:r>
            <a:r>
              <a:rPr lang="hu-HU" sz="2000" dirty="0">
                <a:latin typeface="Times New Roman"/>
                <a:cs typeface="Times New Roman"/>
              </a:rPr>
              <a:t>, Dorina, </a:t>
            </a:r>
            <a:r>
              <a:rPr lang="hu-HU" sz="2000" dirty="0" err="1">
                <a:latin typeface="Times New Roman"/>
                <a:cs typeface="Times New Roman"/>
              </a:rPr>
              <a:t>Bananko</a:t>
            </a:r>
            <a:r>
              <a:rPr lang="hu-HU" sz="2000" dirty="0">
                <a:latin typeface="Times New Roman"/>
                <a:cs typeface="Times New Roman"/>
              </a:rPr>
              <a:t>.</a:t>
            </a:r>
          </a:p>
          <a:p>
            <a:pPr lvl="1"/>
            <a:r>
              <a:rPr lang="hu-HU" sz="2000" dirty="0">
                <a:latin typeface="Times New Roman"/>
                <a:cs typeface="Times New Roman"/>
              </a:rPr>
              <a:t>Faházakban aludtunk, melyekben  szép, tiszta és kényelmes szobákban pihenhettük ki a nap fáradalmait.</a:t>
            </a:r>
          </a:p>
          <a:p>
            <a:pPr marL="457200" lvl="1" indent="0">
              <a:buNone/>
            </a:pPr>
            <a:endParaRPr lang="hu-HU" sz="2000">
              <a:latin typeface="Times New Roman"/>
              <a:cs typeface="Times New Roman"/>
            </a:endParaRPr>
          </a:p>
          <a:p>
            <a:endParaRPr lang="hu-HU"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141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378045-DE84-F02B-DDE9-991C34E4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93" y="479390"/>
            <a:ext cx="5482242" cy="5921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200">
                <a:latin typeface="Times New Roman"/>
                <a:ea typeface="Calibri"/>
                <a:cs typeface="Calibri"/>
              </a:rPr>
              <a:t>Második napunk és egyben kirándulásunk fő úticélja a káprázatos </a:t>
            </a:r>
            <a:r>
              <a:rPr lang="hu-HU" sz="2200" b="1" err="1">
                <a:latin typeface="Times New Roman"/>
                <a:ea typeface="Calibri"/>
                <a:cs typeface="Calibri"/>
              </a:rPr>
              <a:t>Plitvicei</a:t>
            </a:r>
            <a:r>
              <a:rPr lang="hu-HU" sz="2200" b="1">
                <a:latin typeface="Times New Roman"/>
                <a:ea typeface="Calibri"/>
                <a:cs typeface="Calibri"/>
              </a:rPr>
              <a:t>-tavak (</a:t>
            </a:r>
            <a:r>
              <a:rPr lang="hu-HU" sz="2200" b="1" err="1">
                <a:latin typeface="Times New Roman"/>
                <a:ea typeface="Calibri"/>
                <a:cs typeface="Calibri"/>
              </a:rPr>
              <a:t>Plitvička</a:t>
            </a:r>
            <a:r>
              <a:rPr lang="hu-HU" sz="2200" b="1">
                <a:latin typeface="Times New Roman"/>
                <a:ea typeface="Calibri"/>
                <a:cs typeface="Calibri"/>
              </a:rPr>
              <a:t> </a:t>
            </a:r>
            <a:r>
              <a:rPr lang="hu-HU" sz="2200" b="1" err="1">
                <a:latin typeface="Times New Roman"/>
                <a:ea typeface="Calibri"/>
                <a:cs typeface="Calibri"/>
              </a:rPr>
              <a:t>jezera</a:t>
            </a:r>
            <a:r>
              <a:rPr lang="hu-HU" sz="2200" b="1">
                <a:latin typeface="Times New Roman"/>
                <a:ea typeface="Calibri"/>
                <a:cs typeface="Calibri"/>
              </a:rPr>
              <a:t>)</a:t>
            </a:r>
            <a:r>
              <a:rPr lang="hu-HU" sz="2200">
                <a:latin typeface="Times New Roman"/>
                <a:ea typeface="Calibri"/>
                <a:cs typeface="Calibri"/>
              </a:rPr>
              <a:t> voltak.</a:t>
            </a:r>
            <a:endParaRPr lang="hu-HU" sz="2200"/>
          </a:p>
          <a:p>
            <a:pPr lvl="1"/>
            <a:r>
              <a:rPr lang="hu-HU" sz="2000">
                <a:latin typeface="Times New Roman"/>
                <a:ea typeface="Calibri"/>
                <a:cs typeface="Calibri"/>
              </a:rPr>
              <a:t>A park Horvátország 1. nemzeti parkja, mely több, mint 70 éves.</a:t>
            </a:r>
          </a:p>
          <a:p>
            <a:pPr lvl="1"/>
            <a:r>
              <a:rPr lang="hu-HU" sz="2000">
                <a:latin typeface="Times New Roman"/>
                <a:ea typeface="Calibri"/>
                <a:cs typeface="Calibri"/>
              </a:rPr>
              <a:t>Európa egyik legszebb természeti látványossága, melynek területe 300 km</a:t>
            </a:r>
            <a:r>
              <a:rPr lang="hu-HU" sz="2000" baseline="30000">
                <a:latin typeface="Times New Roman"/>
                <a:ea typeface="Calibri"/>
                <a:cs typeface="Calibri"/>
              </a:rPr>
              <a:t>2 </a:t>
            </a:r>
            <a:endParaRPr lang="hu-HU" sz="2000">
              <a:latin typeface="Times New Roman"/>
              <a:ea typeface="Calibri"/>
              <a:cs typeface="Calibri"/>
            </a:endParaRPr>
          </a:p>
          <a:p>
            <a:pPr lvl="1"/>
            <a:r>
              <a:rPr lang="hu-HU" sz="2000">
                <a:latin typeface="Times New Roman"/>
                <a:ea typeface="Calibri"/>
                <a:cs typeface="Calibri"/>
              </a:rPr>
              <a:t>A tórendszer, mely egy völgyben terül el, 16 tavat és mintegy 200 vízesést foglal magába. </a:t>
            </a:r>
          </a:p>
          <a:p>
            <a:pPr lvl="1"/>
            <a:r>
              <a:rPr lang="hu-HU" sz="2000">
                <a:latin typeface="Times New Roman"/>
                <a:ea typeface="Calibri"/>
                <a:cs typeface="Calibri"/>
              </a:rPr>
              <a:t>12 tó alkotja a felső tórendszert, 4 az alsót. </a:t>
            </a:r>
          </a:p>
          <a:p>
            <a:pPr lvl="1"/>
            <a:r>
              <a:rPr lang="hu-HU" sz="2000">
                <a:latin typeface="Times New Roman"/>
                <a:ea typeface="Calibri"/>
                <a:cs typeface="Calibri"/>
              </a:rPr>
              <a:t>A tavak gyönyörű kristályos kék-zöld színűek az algák és ásványianyag tartalom miatt.</a:t>
            </a:r>
          </a:p>
          <a:p>
            <a:pPr lvl="1"/>
            <a:r>
              <a:rPr lang="hu-HU" sz="2000">
                <a:latin typeface="Times New Roman"/>
                <a:ea typeface="Calibri"/>
                <a:cs typeface="Calibri"/>
              </a:rPr>
              <a:t>A legnagyobb </a:t>
            </a:r>
            <a:r>
              <a:rPr lang="hu-HU" sz="2000" err="1">
                <a:latin typeface="Times New Roman"/>
                <a:ea typeface="Calibri"/>
                <a:cs typeface="Calibri"/>
              </a:rPr>
              <a:t>tava</a:t>
            </a:r>
            <a:r>
              <a:rPr lang="hu-HU" sz="2000">
                <a:latin typeface="Times New Roman"/>
                <a:ea typeface="Calibri"/>
                <a:cs typeface="Calibri"/>
              </a:rPr>
              <a:t> a 46 méter mély </a:t>
            </a:r>
            <a:r>
              <a:rPr lang="hu-HU" sz="2000" err="1">
                <a:latin typeface="Times New Roman"/>
                <a:ea typeface="Calibri"/>
                <a:cs typeface="Calibri"/>
              </a:rPr>
              <a:t>Kozjak</a:t>
            </a:r>
            <a:r>
              <a:rPr lang="hu-HU" sz="2000">
                <a:latin typeface="Times New Roman"/>
                <a:ea typeface="Calibri"/>
                <a:cs typeface="Calibri"/>
              </a:rPr>
              <a:t>.</a:t>
            </a:r>
          </a:p>
          <a:p>
            <a:pPr lvl="1"/>
            <a:r>
              <a:rPr lang="hu-HU" sz="2000">
                <a:latin typeface="Times New Roman"/>
                <a:ea typeface="Calibri"/>
                <a:cs typeface="Calibri"/>
              </a:rPr>
              <a:t>Legmagasabb </a:t>
            </a:r>
            <a:r>
              <a:rPr lang="hu-HU" sz="2000" err="1">
                <a:latin typeface="Times New Roman"/>
                <a:ea typeface="Calibri"/>
                <a:cs typeface="Calibri"/>
              </a:rPr>
              <a:t>tava</a:t>
            </a:r>
            <a:r>
              <a:rPr lang="hu-HU" sz="2000">
                <a:latin typeface="Times New Roman"/>
                <a:ea typeface="Calibri"/>
                <a:cs typeface="Calibri"/>
              </a:rPr>
              <a:t> a </a:t>
            </a:r>
            <a:r>
              <a:rPr lang="hu-HU" sz="2000" err="1">
                <a:latin typeface="Times New Roman"/>
                <a:ea typeface="Calibri"/>
                <a:cs typeface="Calibri"/>
              </a:rPr>
              <a:t>Prošćanski</a:t>
            </a:r>
            <a:r>
              <a:rPr lang="hu-HU" sz="2000">
                <a:latin typeface="Times New Roman"/>
                <a:ea typeface="Calibri"/>
                <a:cs typeface="Calibri"/>
              </a:rPr>
              <a:t> tó 637 méter magasan fekszik, a legalsó 503 méteren.</a:t>
            </a:r>
          </a:p>
          <a:p>
            <a:pPr lvl="1"/>
            <a:r>
              <a:rPr lang="hu-HU" sz="2000">
                <a:latin typeface="Times New Roman"/>
                <a:ea typeface="Calibri"/>
                <a:cs typeface="Calibri"/>
              </a:rPr>
              <a:t>A Nagy vízesésnél, a </a:t>
            </a:r>
            <a:r>
              <a:rPr lang="hu-HU" sz="2000" err="1">
                <a:latin typeface="Times New Roman"/>
                <a:ea typeface="Calibri"/>
                <a:cs typeface="Calibri"/>
              </a:rPr>
              <a:t>Veliki</a:t>
            </a:r>
            <a:r>
              <a:rPr lang="hu-HU" sz="2000">
                <a:latin typeface="Times New Roman"/>
                <a:ea typeface="Calibri"/>
                <a:cs typeface="Calibri"/>
              </a:rPr>
              <a:t> </a:t>
            </a:r>
            <a:r>
              <a:rPr lang="hu-HU" sz="2000" err="1">
                <a:latin typeface="Times New Roman"/>
                <a:ea typeface="Calibri"/>
                <a:cs typeface="Calibri"/>
              </a:rPr>
              <a:t>slap-nál</a:t>
            </a:r>
            <a:r>
              <a:rPr lang="hu-HU" sz="2000">
                <a:latin typeface="Times New Roman"/>
                <a:ea typeface="Calibri"/>
                <a:cs typeface="Calibri"/>
              </a:rPr>
              <a:t> 80 méter magasságból zúdul alá a víz. </a:t>
            </a:r>
          </a:p>
          <a:p>
            <a:pPr lvl="1"/>
            <a:endParaRPr lang="hu-HU" sz="1300">
              <a:latin typeface="Times New Roman"/>
              <a:ea typeface="Calibri"/>
              <a:cs typeface="Calibri"/>
            </a:endParaRPr>
          </a:p>
          <a:p>
            <a:pPr lvl="1"/>
            <a:endParaRPr lang="hu-HU" sz="1300">
              <a:latin typeface="Times New Roman"/>
              <a:ea typeface="Calibri"/>
              <a:cs typeface="Calibri"/>
            </a:endParaRPr>
          </a:p>
          <a:p>
            <a:pPr marL="457200" lvl="1" indent="0">
              <a:buNone/>
            </a:pPr>
            <a:endParaRPr lang="hu-HU" sz="1300">
              <a:latin typeface="Times New Roman"/>
              <a:ea typeface="Calibri"/>
              <a:cs typeface="Calibri"/>
            </a:endParaRPr>
          </a:p>
        </p:txBody>
      </p:sp>
      <p:pic>
        <p:nvPicPr>
          <p:cNvPr id="7" name="Kép 6" descr="A képen kültéri, fa, ég, zuhanás látható&#10;&#10;Automatikusan generált leírás">
            <a:extLst>
              <a:ext uri="{FF2B5EF4-FFF2-40B4-BE49-F238E27FC236}">
                <a16:creationId xmlns:a16="http://schemas.microsoft.com/office/drawing/2014/main" id="{6D80CF9A-B5B6-019D-ABFF-C4EB947BA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0" r="11749" b="2"/>
          <a:stretch/>
        </p:blipFill>
        <p:spPr>
          <a:xfrm>
            <a:off x="6096001" y="-15448"/>
            <a:ext cx="3001575" cy="3447834"/>
          </a:xfrm>
          <a:prstGeom prst="rect">
            <a:avLst/>
          </a:prstGeom>
        </p:spPr>
      </p:pic>
      <p:pic>
        <p:nvPicPr>
          <p:cNvPr id="4" name="Kép 3" descr="A képen kültéri, vízesés, fa, víz látható&#10;&#10;Automatikusan generált leírás">
            <a:extLst>
              <a:ext uri="{FF2B5EF4-FFF2-40B4-BE49-F238E27FC236}">
                <a16:creationId xmlns:a16="http://schemas.microsoft.com/office/drawing/2014/main" id="{C37F398D-05F8-EFEB-3600-EA3620C2C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77" r="19469" b="2"/>
          <a:stretch/>
        </p:blipFill>
        <p:spPr>
          <a:xfrm>
            <a:off x="9072654" y="-15448"/>
            <a:ext cx="2999892" cy="3447832"/>
          </a:xfrm>
          <a:prstGeom prst="rect">
            <a:avLst/>
          </a:prstGeom>
        </p:spPr>
      </p:pic>
      <p:pic>
        <p:nvPicPr>
          <p:cNvPr id="5" name="Kép 4" descr="A képen kültéri, fa, víz, vízesés látható&#10;&#10;Automatikusan generált leírás">
            <a:extLst>
              <a:ext uri="{FF2B5EF4-FFF2-40B4-BE49-F238E27FC236}">
                <a16:creationId xmlns:a16="http://schemas.microsoft.com/office/drawing/2014/main" id="{9F18D6CA-0827-F701-2AA5-86D28328FC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3" r="24795"/>
          <a:stretch/>
        </p:blipFill>
        <p:spPr>
          <a:xfrm>
            <a:off x="6096000" y="3429001"/>
            <a:ext cx="3001575" cy="3428999"/>
          </a:xfrm>
          <a:prstGeom prst="rect">
            <a:avLst/>
          </a:prstGeom>
        </p:spPr>
      </p:pic>
      <p:pic>
        <p:nvPicPr>
          <p:cNvPr id="6" name="Kép 5" descr="A képen kültéri, felhő, ég, fű látható&#10;&#10;Automatikusan generált leírás">
            <a:extLst>
              <a:ext uri="{FF2B5EF4-FFF2-40B4-BE49-F238E27FC236}">
                <a16:creationId xmlns:a16="http://schemas.microsoft.com/office/drawing/2014/main" id="{58C43284-E728-0C74-5031-BB29FC369F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77" r="20172"/>
          <a:stretch/>
        </p:blipFill>
        <p:spPr>
          <a:xfrm>
            <a:off x="9073341" y="3429000"/>
            <a:ext cx="3001576" cy="3429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D4A50DE-FA8B-E462-0A25-1485F0471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38042B-E057-0EBF-33B3-F11EC571AB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786B6C-268E-0B05-1F09-4C3577A12C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606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5F642B1C-ADBA-5B39-37F5-F3BE3D782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8CF4BA-41BC-FF21-844C-1F2262244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31C75FA-AE0A-6B5D-9E65-F338FBE83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5416672" cy="6858005"/>
          </a:xfrm>
          <a:prstGeom prst="rect">
            <a:avLst/>
          </a:prstGeom>
          <a:ln>
            <a:noFill/>
          </a:ln>
          <a:effectLst>
            <a:outerShdw blurRad="596900" dist="215900" dir="6600000" sx="92000" sy="92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túrázás, növény, személy látható&#10;&#10;Automatikusan generált leírás">
            <a:extLst>
              <a:ext uri="{FF2B5EF4-FFF2-40B4-BE49-F238E27FC236}">
                <a16:creationId xmlns:a16="http://schemas.microsoft.com/office/drawing/2014/main" id="{7B911ACD-7395-EA65-40D2-3775EE411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1" r="18216" b="-4"/>
          <a:stretch/>
        </p:blipFill>
        <p:spPr>
          <a:xfrm>
            <a:off x="-1" y="-7"/>
            <a:ext cx="2711475" cy="3442024"/>
          </a:xfrm>
          <a:prstGeom prst="rect">
            <a:avLst/>
          </a:prstGeom>
          <a:effectLst>
            <a:outerShdw blurRad="254000" dist="139700" dir="5400000" sx="96000" sy="96000" algn="t" rotWithShape="0">
              <a:prstClr val="black">
                <a:alpha val="25000"/>
              </a:prstClr>
            </a:outerShdw>
          </a:effectLst>
        </p:spPr>
      </p:pic>
      <p:pic>
        <p:nvPicPr>
          <p:cNvPr id="7" name="Kép 6" descr="A képen kültéri, fű, felhő, ősz látható&#10;&#10;Automatikusan generált leírás">
            <a:extLst>
              <a:ext uri="{FF2B5EF4-FFF2-40B4-BE49-F238E27FC236}">
                <a16:creationId xmlns:a16="http://schemas.microsoft.com/office/drawing/2014/main" id="{0C18C2C5-E06D-10FB-D1AF-911773C38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97" r="23497"/>
          <a:stretch/>
        </p:blipFill>
        <p:spPr>
          <a:xfrm>
            <a:off x="2705199" y="-8"/>
            <a:ext cx="2711474" cy="3429008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6" name="Kép 5" descr="A képen kültéri, növény, víz, Vízfolyás látható&#10;&#10;Automatikusan generált leírás">
            <a:extLst>
              <a:ext uri="{FF2B5EF4-FFF2-40B4-BE49-F238E27FC236}">
                <a16:creationId xmlns:a16="http://schemas.microsoft.com/office/drawing/2014/main" id="{60474512-98F2-7E5D-9E92-C1C13280D7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46" r="23048"/>
          <a:stretch/>
        </p:blipFill>
        <p:spPr>
          <a:xfrm>
            <a:off x="20" y="3429001"/>
            <a:ext cx="2711454" cy="3429000"/>
          </a:xfrm>
          <a:prstGeom prst="rect">
            <a:avLst/>
          </a:prstGeom>
          <a:effectLst>
            <a:outerShdw blurRad="254000" dist="139700" dir="5400000" sx="95000" sy="95000" algn="t" rotWithShape="0">
              <a:prstClr val="black">
                <a:alpha val="36000"/>
              </a:prstClr>
            </a:outerShdw>
          </a:effectLst>
        </p:spPr>
      </p:pic>
      <p:pic>
        <p:nvPicPr>
          <p:cNvPr id="4" name="Kép 3" descr="A képen kültéri, felhő, ég, víz látható&#10;&#10;Automatikusan generált leírás">
            <a:extLst>
              <a:ext uri="{FF2B5EF4-FFF2-40B4-BE49-F238E27FC236}">
                <a16:creationId xmlns:a16="http://schemas.microsoft.com/office/drawing/2014/main" id="{4CADFECE-E506-AEB1-DDD4-681979BE5F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02" r="26192"/>
          <a:stretch/>
        </p:blipFill>
        <p:spPr>
          <a:xfrm>
            <a:off x="2705198" y="3429001"/>
            <a:ext cx="2711474" cy="3429000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8D461D-44CE-5601-160A-E2B687281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650" y="603897"/>
            <a:ext cx="5747903" cy="612209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000">
                <a:latin typeface="Times New Roman"/>
                <a:ea typeface="Calibri" panose="020F0502020204030204"/>
                <a:cs typeface="Calibri" panose="020F0502020204030204"/>
              </a:rPr>
              <a:t>A turistaútakat fagerendákból építették ki, melynek teljes hossza 18 km.</a:t>
            </a:r>
            <a:endParaRPr lang="hu-HU" sz="200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hu-HU" sz="2000">
                <a:latin typeface="Times New Roman"/>
                <a:ea typeface="Calibri" panose="020F0502020204030204"/>
                <a:cs typeface="Calibri" panose="020F0502020204030204"/>
              </a:rPr>
              <a:t>Egyik pontból a másikba hajóval vagy vasúttal lehet eljutni. Mi idő hiánya miatt a hajót választottuk.</a:t>
            </a:r>
          </a:p>
          <a:p>
            <a:r>
              <a:rPr lang="hu-HU" sz="2000">
                <a:latin typeface="Times New Roman"/>
                <a:ea typeface="Calibri" panose="020F0502020204030204"/>
                <a:cs typeface="Calibri" panose="020F0502020204030204"/>
              </a:rPr>
              <a:t>A legendás Winetou filmek jeleneteit itt forgatták. </a:t>
            </a:r>
          </a:p>
          <a:p>
            <a:r>
              <a:rPr lang="hu-HU" sz="2000">
                <a:latin typeface="Times New Roman"/>
                <a:ea typeface="Calibri" panose="020F0502020204030204"/>
                <a:cs typeface="Calibri" panose="020F0502020204030204"/>
              </a:rPr>
              <a:t>A pisztráng a leggyakoribb halfajtája.</a:t>
            </a:r>
          </a:p>
          <a:p>
            <a:r>
              <a:rPr lang="hu-HU" sz="2000">
                <a:latin typeface="Times New Roman"/>
                <a:ea typeface="Calibri" panose="020F0502020204030204"/>
                <a:cs typeface="Calibri" panose="020F0502020204030204"/>
              </a:rPr>
              <a:t>A bükk a legelterjedtebb fafaj, de nagy számban vannak jelen a fenyőfélék is. </a:t>
            </a:r>
          </a:p>
          <a:p>
            <a:r>
              <a:rPr lang="hu-HU" sz="2000">
                <a:latin typeface="Times New Roman"/>
                <a:ea typeface="Calibri" panose="020F0502020204030204"/>
                <a:cs typeface="Calibri" panose="020F0502020204030204"/>
              </a:rPr>
              <a:t>Barnamedvék is élnek a park területén, de szerencsére mi nem találkoztunk velük. </a:t>
            </a:r>
          </a:p>
          <a:p>
            <a:r>
              <a:rPr lang="hu-HU" sz="2000">
                <a:latin typeface="Times New Roman"/>
                <a:ea typeface="Calibri" panose="020F0502020204030204"/>
                <a:cs typeface="Calibri" panose="020F0502020204030204"/>
              </a:rPr>
              <a:t>Az UNESCO Világörökség ranglistáján is szerepel. </a:t>
            </a:r>
          </a:p>
          <a:p>
            <a:r>
              <a:rPr lang="hu-HU" sz="2000">
                <a:latin typeface="Times New Roman"/>
                <a:ea typeface="Calibri" panose="020F0502020204030204"/>
                <a:cs typeface="Calibri" panose="020F0502020204030204"/>
              </a:rPr>
              <a:t>A Plitvicei-tavak igazán bakancslistás hely , hiszen bármelyik évszakban  látogatunk is  el ide, a természet csodálatos világa tárul elénk több kilométer hosszan. </a:t>
            </a:r>
          </a:p>
          <a:p>
            <a:pPr marL="0" indent="0">
              <a:buNone/>
            </a:pPr>
            <a:r>
              <a:rPr lang="hu-HU" sz="2000">
                <a:latin typeface="Times New Roman"/>
                <a:ea typeface="Calibri" panose="020F0502020204030204"/>
                <a:cs typeface="Calibri" panose="020F0502020204030204"/>
              </a:rPr>
              <a:t>Köszönjük Mindenkinek, hogy egy igazán élménydús, jó hangulatú kirándulás részesei lehettünk.</a:t>
            </a:r>
          </a:p>
          <a:p>
            <a:endParaRPr lang="hu-HU" sz="1300">
              <a:latin typeface="Times New Roman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Szív 1">
            <a:extLst>
              <a:ext uri="{FF2B5EF4-FFF2-40B4-BE49-F238E27FC236}">
                <a16:creationId xmlns:a16="http://schemas.microsoft.com/office/drawing/2014/main" id="{8E17F96D-E515-FFD8-5DFD-92C6C8B01C89}"/>
              </a:ext>
            </a:extLst>
          </p:cNvPr>
          <p:cNvSpPr/>
          <p:nvPr/>
        </p:nvSpPr>
        <p:spPr>
          <a:xfrm>
            <a:off x="10037290" y="6023919"/>
            <a:ext cx="381000" cy="32951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31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B7FBC3E-9933-D01C-F9C9-536EAC1C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16" y="4764035"/>
            <a:ext cx="2577781" cy="153568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b="1" u="sng" kern="1200" err="1">
                <a:solidFill>
                  <a:srgbClr val="FFFFFF"/>
                </a:solidFill>
                <a:latin typeface="Times New Roman"/>
                <a:cs typeface="Times New Roman"/>
              </a:rPr>
              <a:t>Készítette</a:t>
            </a:r>
            <a:r>
              <a:rPr lang="en-US" sz="2000" b="1" u="sng" kern="1200">
                <a:solidFill>
                  <a:srgbClr val="FFFFFF"/>
                </a:solidFill>
                <a:latin typeface="Times New Roman"/>
                <a:cs typeface="Times New Roman"/>
              </a:rPr>
              <a:t>: </a:t>
            </a:r>
            <a:r>
              <a:rPr lang="en-US" sz="2000" b="1" u="sng" kern="1200">
                <a:latin typeface="Times New Roman"/>
              </a:rPr>
              <a:t/>
            </a:r>
            <a:br>
              <a:rPr lang="en-US" sz="2000" b="1" u="sng" kern="1200">
                <a:latin typeface="Times New Roman"/>
              </a:rPr>
            </a:br>
            <a:r>
              <a:rPr lang="en-US" sz="2000" kern="1200">
                <a:solidFill>
                  <a:srgbClr val="FFFFFF"/>
                </a:solidFill>
                <a:latin typeface="Times New Roman"/>
                <a:cs typeface="Times New Roman"/>
              </a:rPr>
              <a:t>Fung Máté</a:t>
            </a:r>
            <a:r>
              <a:rPr lang="en-US" sz="2000" kern="1200">
                <a:latin typeface="Times New Roman"/>
              </a:rPr>
              <a:t/>
            </a:r>
            <a:br>
              <a:rPr lang="en-US" sz="2000" kern="1200">
                <a:latin typeface="Times New Roman"/>
              </a:rPr>
            </a:br>
            <a:r>
              <a:rPr lang="en-US" sz="2000" kern="1200">
                <a:solidFill>
                  <a:srgbClr val="FFFFFF"/>
                </a:solidFill>
                <a:latin typeface="Times New Roman"/>
                <a:cs typeface="Times New Roman"/>
              </a:rPr>
              <a:t>Horváth Molli</a:t>
            </a:r>
            <a:r>
              <a:rPr lang="en-US" sz="2000" kern="1200">
                <a:latin typeface="Times New Roman"/>
              </a:rPr>
              <a:t/>
            </a:r>
            <a:br>
              <a:rPr lang="en-US" sz="2000" kern="1200">
                <a:latin typeface="Times New Roman"/>
              </a:rPr>
            </a:br>
            <a:r>
              <a:rPr lang="en-US" sz="2000" kern="1200">
                <a:solidFill>
                  <a:srgbClr val="FFFFFF"/>
                </a:solidFill>
                <a:latin typeface="Times New Roman"/>
                <a:cs typeface="Times New Roman"/>
              </a:rPr>
              <a:t>Milkovics Marcell</a:t>
            </a:r>
            <a:r>
              <a:rPr lang="en-US" sz="2000" kern="1200">
                <a:latin typeface="Times New Roman"/>
              </a:rPr>
              <a:t/>
            </a:r>
            <a:br>
              <a:rPr lang="en-US" sz="2000" kern="1200">
                <a:latin typeface="Times New Roman"/>
              </a:rPr>
            </a:br>
            <a:r>
              <a:rPr lang="en-US" sz="2000" kern="1200">
                <a:solidFill>
                  <a:srgbClr val="FFFFFF"/>
                </a:solidFill>
                <a:latin typeface="Times New Roman"/>
                <a:cs typeface="Times New Roman"/>
              </a:rPr>
              <a:t>Nyul Kevin</a:t>
            </a:r>
          </a:p>
        </p:txBody>
      </p:sp>
      <p:pic>
        <p:nvPicPr>
          <p:cNvPr id="10" name="Kép 9" descr="A képen születésnapi torta, művészet, rajzfilm, torta látható&#10;&#10;Automatikusan generált leírás">
            <a:extLst>
              <a:ext uri="{FF2B5EF4-FFF2-40B4-BE49-F238E27FC236}">
                <a16:creationId xmlns:a16="http://schemas.microsoft.com/office/drawing/2014/main" id="{F736B795-E013-E436-CE72-AB4C58723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79" r="1" b="13531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9" name="Kép 8" descr="A képen ég, felhő, kültéri, Középkori építészet látható&#10;&#10;Automatikusan generált leírás">
            <a:extLst>
              <a:ext uri="{FF2B5EF4-FFF2-40B4-BE49-F238E27FC236}">
                <a16:creationId xmlns:a16="http://schemas.microsoft.com/office/drawing/2014/main" id="{7776778D-DEF7-1564-0BE7-F0B243959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91" r="14306" b="-3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5" name="Kép 4" descr="A képen kültéri, fa, felhő, ég látható&#10;&#10;Automatikusan generált leírás">
            <a:extLst>
              <a:ext uri="{FF2B5EF4-FFF2-40B4-BE49-F238E27FC236}">
                <a16:creationId xmlns:a16="http://schemas.microsoft.com/office/drawing/2014/main" id="{4F402B6A-6AE3-7A3C-D953-37393A5A41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03" b="24114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4" name="Kép 3" descr="A képen ruházat, kültéri, személy, emberek látható&#10;&#10;Automatikusan generált leírás">
            <a:extLst>
              <a:ext uri="{FF2B5EF4-FFF2-40B4-BE49-F238E27FC236}">
                <a16:creationId xmlns:a16="http://schemas.microsoft.com/office/drawing/2014/main" id="{1B189691-C55B-99C5-E11F-ABF0AA2E4C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491" r="-2" b="28707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8" name="Kép 7" descr="A képen kültéri, fű, ég, felhő látható&#10;&#10;Automatikusan generált leírás">
            <a:extLst>
              <a:ext uri="{FF2B5EF4-FFF2-40B4-BE49-F238E27FC236}">
                <a16:creationId xmlns:a16="http://schemas.microsoft.com/office/drawing/2014/main" id="{500B21E7-D675-CD49-2149-A1AA313B37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43" b="19212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pic>
        <p:nvPicPr>
          <p:cNvPr id="7" name="Kép 6" descr="A képen kültéri, felhő, víz, fa látható&#10;&#10;Automatikusan generált leírás">
            <a:extLst>
              <a:ext uri="{FF2B5EF4-FFF2-40B4-BE49-F238E27FC236}">
                <a16:creationId xmlns:a16="http://schemas.microsoft.com/office/drawing/2014/main" id="{A25DDCA4-91D0-C03C-ACF7-43EB8C53E1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190" r="1" b="10167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84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Szélesvásznú</PresentationFormat>
  <Paragraphs>48</Paragraphs>
  <Slides>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Office-téma</vt:lpstr>
      <vt:lpstr>Plitvicei kirándulás 2023. Október 25-26. </vt:lpstr>
      <vt:lpstr>Első nap élményei</vt:lpstr>
      <vt:lpstr>PowerPoint-bemutató</vt:lpstr>
      <vt:lpstr>PowerPoint-bemutató</vt:lpstr>
      <vt:lpstr>PowerPoint-bemutató</vt:lpstr>
      <vt:lpstr>PowerPoint-bemutató</vt:lpstr>
      <vt:lpstr>PowerPoint-bemutató</vt:lpstr>
      <vt:lpstr>Készítette:  Fung Máté Horváth Molli Milkovics Marcell Nyul Kevin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User</cp:lastModifiedBy>
  <cp:revision>17</cp:revision>
  <dcterms:created xsi:type="dcterms:W3CDTF">2023-10-31T15:23:50Z</dcterms:created>
  <dcterms:modified xsi:type="dcterms:W3CDTF">2023-11-16T06:37:42Z</dcterms:modified>
</cp:coreProperties>
</file>